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88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073"/>
    <p:restoredTop sz="94660"/>
  </p:normalViewPr>
  <p:slideViewPr>
    <p:cSldViewPr snapToGrid="0">
      <p:cViewPr>
        <p:scale>
          <a:sx n="70" d="100"/>
          <a:sy n="70" d="100"/>
        </p:scale>
        <p:origin x="1404" y="-4422"/>
      </p:cViewPr>
      <p:guideLst>
        <p:guide orient="horz" pos="9534"/>
        <p:guide pos="67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presProps" Target="presProps.xml"  /><Relationship Id="rId4" Type="http://schemas.openxmlformats.org/officeDocument/2006/relationships/viewProps" Target="viewProps.xml"  /><Relationship Id="rId5" Type="http://schemas.openxmlformats.org/officeDocument/2006/relationships/theme" Target="theme/theme1.xml"  /><Relationship Id="rId6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1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2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6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1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1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1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2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9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4827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68C2B-BE6A-4123-B1EB-3B148078ED9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2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gif"  /><Relationship Id="rId9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-1" y="0"/>
            <a:ext cx="21383624" cy="6266353"/>
            <a:chOff x="-1" y="0"/>
            <a:chExt cx="21383624" cy="62663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" y="0"/>
              <a:ext cx="21383624" cy="626635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099300" y="4254500"/>
              <a:ext cx="88836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 spc="-150"/>
                <a:t>옵저버</a:t>
              </a:r>
              <a:endParaRPr lang="ko-KR" altLang="en-US" sz="2000" b="1" spc="-15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75300" y="4254500"/>
              <a:ext cx="95186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송길태</a:t>
              </a:r>
              <a:endParaRPr lang="ko-KR" altLang="en-US" sz="20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09300" y="4254500"/>
              <a:ext cx="183134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/>
                <a:t>강금석</a:t>
              </a:r>
              <a:r>
                <a:rPr lang="en-US" altLang="ko-KR" sz="2000" b="1"/>
                <a:t>, </a:t>
              </a:r>
              <a:r>
                <a:rPr lang="ko-KR" altLang="en-US" sz="2000" b="1"/>
                <a:t>김민수</a:t>
              </a:r>
              <a:endParaRPr lang="en-US" altLang="ko-KR" sz="20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59351" y="1471570"/>
              <a:ext cx="14452601" cy="1917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sz="6000" b="1" spc="-150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j-ea"/>
                  <a:ea typeface="+mj-ea"/>
                </a:rPr>
                <a:t>선박 엔진 데이터를 기반으로 하는</a:t>
              </a:r>
              <a:endParaRPr xmlns:mc="http://schemas.openxmlformats.org/markup-compatibility/2006" xmlns:hp="http://schemas.haansoft.com/office/presentation/8.0" lang="ko-KR" altLang="en-US" sz="6000" b="1" spc="-15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endParaRPr>
            </a:p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sz="6000" b="1" spc="-150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j-ea"/>
                  <a:ea typeface="+mj-ea"/>
                </a:rPr>
                <a:t>기계 이상 진단 시스템 개발 </a:t>
              </a:r>
              <a:endParaRPr xmlns:mc="http://schemas.openxmlformats.org/markup-compatibility/2006" xmlns:hp="http://schemas.haansoft.com/office/presentation/8.0" lang="ko-KR" altLang="en-US" sz="6000" b="1" spc="-15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6715" y="1022377"/>
              <a:ext cx="2533825" cy="2623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sz="16600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Franklin Gothic Demi"/>
                  <a:ea typeface="+mj-ea"/>
                </a:rPr>
                <a:t>10</a:t>
              </a:r>
              <a:endParaRPr xmlns:mc="http://schemas.openxmlformats.org/markup-compatibility/2006" xmlns:hp="http://schemas.haansoft.com/office/presentation/8.0" lang="en-US" altLang="ko-KR" sz="166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Franklin Gothic Demi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87260" y="5386999"/>
              <a:ext cx="2409105" cy="5737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개요 및 목표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-1" y="10950334"/>
            <a:ext cx="21383624" cy="1048456"/>
            <a:chOff x="0" y="13203678"/>
            <a:chExt cx="21383624" cy="10484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203678"/>
              <a:ext cx="21383624" cy="104845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739674" y="13439706"/>
              <a:ext cx="1905595" cy="575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과제 내용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0" y="22090548"/>
            <a:ext cx="21383624" cy="1048456"/>
            <a:chOff x="0" y="22538178"/>
            <a:chExt cx="21383624" cy="104845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22538178"/>
              <a:ext cx="21383624" cy="104845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039585" y="22774260"/>
              <a:ext cx="3304454" cy="5696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3200" b="1">
                  <a:solidFill>
                    <a:schemeClr val="bg1"/>
                  </a:solidFill>
                </a:rPr>
                <a:t>결론 및 향후 효과</a:t>
              </a:r>
              <a:endParaRPr lang="ko-KR" altLang="en-US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 rot="0">
            <a:off x="0" y="28367268"/>
            <a:ext cx="21383624" cy="1907946"/>
            <a:chOff x="0" y="28367268"/>
            <a:chExt cx="21383624" cy="19079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28367268"/>
              <a:ext cx="21383624" cy="190794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80574" y="28767316"/>
              <a:ext cx="11400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>
                      <a:lumMod val="50000"/>
                    </a:schemeClr>
                  </a:solidFill>
                  <a:latin typeface="Arial Black"/>
                </a:rPr>
                <a:t>2022</a:t>
              </a:r>
              <a:endParaRPr lang="ko-KR" altLang="en-US" sz="2800">
                <a:solidFill>
                  <a:schemeClr val="bg1">
                    <a:lumMod val="50000"/>
                  </a:schemeClr>
                </a:solidFill>
                <a:latin typeface="Arial Black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154150" y="28594050"/>
            <a:ext cx="2857500" cy="108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87500" y="28594050"/>
            <a:ext cx="272415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747709" y="6048372"/>
            <a:ext cx="19888204" cy="4655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과제 개요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r>
              <a:rPr lang="ko-KR" altLang="en-US" sz="2500"/>
              <a:t>✓ </a:t>
            </a:r>
            <a:r>
              <a:rPr xmlns:mc="http://schemas.openxmlformats.org/markup-compatibility/2006" xmlns:hp="http://schemas.haansoft.com/office/presentation/8.0" sz="2500" b="0" i="0" u="none" strike="noStrike" mc:Ignorable="hp" hp:hslEmbossed="0"/>
              <a:t>선박 엔진의 데이터를 사용해 선박 엔진의 부하를 분석하여 선박 엔진의 이상을 진단하는데 도움이 되는 모델을</a:t>
            </a:r>
            <a:r>
              <a:rPr xmlns:mc="http://schemas.openxmlformats.org/markup-compatibility/2006" xmlns:hp="http://schemas.haansoft.com/office/presentation/8.0" lang="ko-KR" altLang="en-US" sz="2500" b="0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sz="2500" b="0" i="0" u="none" strike="noStrike" mc:Ignorable="hp" hp:hslEmbossed="0"/>
              <a:t>개발하</a:t>
            </a:r>
            <a:r>
              <a:rPr xmlns:mc="http://schemas.openxmlformats.org/markup-compatibility/2006" xmlns:hp="http://schemas.haansoft.com/office/presentation/8.0" lang="ko-KR" altLang="en-US" sz="2500" b="0" i="0" u="none" strike="noStrike" mc:Ignorable="hp" hp:hslEmbossed="0"/>
              <a:t>는 프로젝트</a:t>
            </a:r>
            <a:endParaRPr xmlns:mc="http://schemas.openxmlformats.org/markup-compatibility/2006" xmlns:hp="http://schemas.haansoft.com/office/presentation/8.0" lang="ko-KR" altLang="en-US" sz="2500" b="0" i="0" u="none" strike="noStrike" mc:Ignorable="hp" hp:hslEmbossed="0"/>
          </a:p>
          <a:p>
            <a:pPr>
              <a:defRPr/>
            </a:pPr>
            <a:r>
              <a:rPr lang="ko-KR" altLang="en-US" sz="2500"/>
              <a:t>✓ 기존에 사용하는 </a:t>
            </a:r>
            <a:r>
              <a:rPr lang="en-US" altLang="ko-KR" sz="2500"/>
              <a:t>Feature </a:t>
            </a:r>
            <a:r>
              <a:rPr lang="ko-KR" altLang="en-US" sz="2500"/>
              <a:t>외에 엔진 부하와 더 높은 상관관계를 갖는 </a:t>
            </a:r>
            <a:r>
              <a:rPr lang="en-US" altLang="ko-KR" sz="2500"/>
              <a:t>Feature</a:t>
            </a:r>
            <a:r>
              <a:rPr lang="ko-KR" altLang="en-US" sz="2500"/>
              <a:t>를 찾고</a:t>
            </a:r>
            <a:r>
              <a:rPr lang="en-US" altLang="ko-KR" sz="2500"/>
              <a:t>,</a:t>
            </a:r>
            <a:r>
              <a:rPr lang="ko-KR" altLang="en-US" sz="2500"/>
              <a:t> 선택해 더 높은 성능을 갖는 모델을 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     개발하는 방식으로 접근</a:t>
            </a:r>
            <a:endParaRPr lang="ko-KR" altLang="en-US" sz="25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ko-KR" altLang="en-US" sz="3000" b="1"/>
              <a:t>과제 목표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r>
              <a:rPr lang="ko-KR" altLang="en-US" sz="2500"/>
              <a:t>✓ 기존에 사용하는 </a:t>
            </a:r>
            <a:r>
              <a:rPr lang="en-US" altLang="ko-KR" sz="2500"/>
              <a:t>Feature </a:t>
            </a:r>
            <a:r>
              <a:rPr lang="ko-KR" altLang="en-US" sz="2500"/>
              <a:t>외에 엔진 부하와 더 높은 상관관계를 갖는 </a:t>
            </a:r>
            <a:r>
              <a:rPr lang="en-US" altLang="ko-KR" sz="2500"/>
              <a:t>Feature</a:t>
            </a:r>
            <a:r>
              <a:rPr lang="ko-KR" altLang="en-US" sz="2500"/>
              <a:t>를 찾고</a:t>
            </a:r>
            <a:r>
              <a:rPr lang="en-US" altLang="ko-KR" sz="2500"/>
              <a:t>,</a:t>
            </a:r>
            <a:r>
              <a:rPr lang="ko-KR" altLang="en-US" sz="2500"/>
              <a:t> 선택하기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✓ 더 높은 성능을 갖는 모델을 개발하기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✓ 데이터 수집</a:t>
            </a:r>
            <a:r>
              <a:rPr lang="en-US" altLang="ko-KR" sz="2500"/>
              <a:t>,</a:t>
            </a:r>
            <a:r>
              <a:rPr lang="ko-KR" altLang="en-US" sz="2500"/>
              <a:t> 가공</a:t>
            </a:r>
            <a:r>
              <a:rPr lang="en-US" altLang="ko-KR" sz="2500"/>
              <a:t>,</a:t>
            </a:r>
            <a:r>
              <a:rPr lang="ko-KR" altLang="en-US" sz="2500"/>
              <a:t> 시각화</a:t>
            </a:r>
            <a:r>
              <a:rPr lang="en-US" altLang="ko-KR" sz="2500"/>
              <a:t>,</a:t>
            </a:r>
            <a:r>
              <a:rPr lang="ko-KR" altLang="en-US" sz="2500"/>
              <a:t> 학습</a:t>
            </a:r>
            <a:r>
              <a:rPr lang="en-US" altLang="ko-KR" sz="2500"/>
              <a:t>,</a:t>
            </a:r>
            <a:r>
              <a:rPr lang="ko-KR" altLang="en-US" sz="2500"/>
              <a:t> 평가까지의 딥러닝 전체 프로세스 경험해보기</a:t>
            </a:r>
            <a:endParaRPr lang="en-US" altLang="ko-KR" sz="2500"/>
          </a:p>
        </p:txBody>
      </p:sp>
      <p:pic>
        <p:nvPicPr>
          <p:cNvPr id="38" name=""/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250371" y="13090072"/>
            <a:ext cx="6026222" cy="4052477"/>
          </a:xfrm>
          <a:prstGeom prst="rect">
            <a:avLst/>
          </a:prstGeom>
        </p:spPr>
      </p:pic>
      <p:sp>
        <p:nvSpPr>
          <p:cNvPr id="43" name=""/>
          <p:cNvSpPr txBox="1"/>
          <p:nvPr/>
        </p:nvSpPr>
        <p:spPr>
          <a:xfrm>
            <a:off x="250371" y="17430408"/>
            <a:ext cx="6408964" cy="38655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/>
              <a:t>✓  H사에서 엔진 데이터를 얻을 수 있었다. </a:t>
            </a:r>
            <a:endParaRPr lang="ko-KR" altLang="en-US" sz="2300"/>
          </a:p>
          <a:p>
            <a:pPr>
              <a:defRPr/>
            </a:pPr>
            <a:endParaRPr lang="ko-KR" altLang="en-US" sz="2300"/>
          </a:p>
          <a:p>
            <a:pPr>
              <a:defRPr/>
            </a:pPr>
            <a:r>
              <a:rPr lang="ko-KR" altLang="en-US" sz="2300"/>
              <a:t>✓  </a:t>
            </a:r>
            <a:r>
              <a:rPr lang="en-US" altLang="ko-KR" sz="2300">
                <a:latin typeface="+mn-ea"/>
                <a:ea typeface="+mn-ea"/>
              </a:rPr>
              <a:t>2022</a:t>
            </a:r>
            <a:r>
              <a:rPr lang="ko-KR" altLang="en-US" sz="2300">
                <a:latin typeface="+mn-ea"/>
                <a:ea typeface="+mn-ea"/>
              </a:rPr>
              <a:t>년 </a:t>
            </a:r>
            <a:r>
              <a:rPr lang="en-US" altLang="ko-KR" sz="2300">
                <a:latin typeface="+mn-ea"/>
                <a:ea typeface="+mn-ea"/>
              </a:rPr>
              <a:t>4</a:t>
            </a:r>
            <a:r>
              <a:rPr lang="ko-KR" altLang="en-US" sz="2300">
                <a:latin typeface="+mn-ea"/>
                <a:ea typeface="+mn-ea"/>
              </a:rPr>
              <a:t>월 </a:t>
            </a:r>
            <a:r>
              <a:rPr lang="en-US" altLang="ko-KR" sz="2300">
                <a:latin typeface="+mn-ea"/>
                <a:ea typeface="+mn-ea"/>
              </a:rPr>
              <a:t>6</a:t>
            </a:r>
            <a:r>
              <a:rPr lang="ko-KR" altLang="en-US" sz="2300">
                <a:latin typeface="+mn-ea"/>
                <a:ea typeface="+mn-ea"/>
              </a:rPr>
              <a:t>일 </a:t>
            </a:r>
            <a:r>
              <a:rPr lang="en-US" altLang="ko-KR" sz="2300">
                <a:latin typeface="+mn-ea"/>
                <a:ea typeface="+mn-ea"/>
              </a:rPr>
              <a:t>8</a:t>
            </a:r>
            <a:r>
              <a:rPr lang="ko-KR" altLang="en-US" sz="2300">
                <a:latin typeface="+mn-ea"/>
                <a:ea typeface="+mn-ea"/>
              </a:rPr>
              <a:t>시 </a:t>
            </a:r>
            <a:r>
              <a:rPr lang="en-US" altLang="ko-KR" sz="2300">
                <a:latin typeface="+mn-ea"/>
                <a:ea typeface="+mn-ea"/>
              </a:rPr>
              <a:t>30</a:t>
            </a:r>
            <a:r>
              <a:rPr lang="ko-KR" altLang="en-US" sz="2300">
                <a:latin typeface="+mn-ea"/>
                <a:ea typeface="+mn-ea"/>
              </a:rPr>
              <a:t>분 </a:t>
            </a:r>
            <a:r>
              <a:rPr lang="en-US" altLang="ko-KR" sz="2300">
                <a:latin typeface="+mn-ea"/>
                <a:ea typeface="+mn-ea"/>
              </a:rPr>
              <a:t>~</a:t>
            </a:r>
            <a:r>
              <a:rPr lang="ko-KR" altLang="en-US" sz="2300">
                <a:latin typeface="+mn-ea"/>
                <a:ea typeface="+mn-ea"/>
              </a:rPr>
              <a:t> </a:t>
            </a:r>
            <a:r>
              <a:rPr lang="en-US" altLang="ko-KR" sz="2300">
                <a:latin typeface="+mn-ea"/>
                <a:ea typeface="+mn-ea"/>
              </a:rPr>
              <a:t>13</a:t>
            </a:r>
            <a:r>
              <a:rPr lang="ko-KR" altLang="en-US" sz="2300">
                <a:latin typeface="+mn-ea"/>
                <a:ea typeface="+mn-ea"/>
              </a:rPr>
              <a:t>시 </a:t>
            </a:r>
            <a:r>
              <a:rPr lang="en-US" altLang="ko-KR" sz="2300">
                <a:latin typeface="+mn-ea"/>
                <a:ea typeface="+mn-ea"/>
              </a:rPr>
              <a:t>04</a:t>
            </a:r>
            <a:r>
              <a:rPr lang="ko-KR" altLang="en-US" sz="2300">
                <a:latin typeface="+mn-ea"/>
                <a:ea typeface="+mn-ea"/>
              </a:rPr>
              <a:t>분의</a:t>
            </a:r>
            <a:endParaRPr lang="ko-KR" altLang="en-US" sz="230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300">
                <a:latin typeface="+mn-ea"/>
                <a:ea typeface="+mn-ea"/>
              </a:rPr>
              <a:t>   엔진에 부하가 걸리고 꺼질 때까지 </a:t>
            </a:r>
            <a:endParaRPr lang="ko-KR" altLang="en-US" sz="230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300">
                <a:latin typeface="+mn-ea"/>
                <a:ea typeface="+mn-ea"/>
              </a:rPr>
              <a:t>   총 </a:t>
            </a:r>
            <a:r>
              <a:rPr lang="en-US" altLang="ko-KR" sz="2300">
                <a:latin typeface="+mn-ea"/>
                <a:ea typeface="+mn-ea"/>
              </a:rPr>
              <a:t>1524</a:t>
            </a:r>
            <a:r>
              <a:rPr lang="ko-KR" altLang="en-US" sz="2300">
                <a:latin typeface="+mn-ea"/>
                <a:ea typeface="+mn-ea"/>
              </a:rPr>
              <a:t>개의 </a:t>
            </a:r>
            <a:r>
              <a:rPr lang="en-US" altLang="ko-KR" sz="2300">
                <a:latin typeface="+mn-ea"/>
                <a:ea typeface="+mn-ea"/>
              </a:rPr>
              <a:t>Feature</a:t>
            </a:r>
            <a:r>
              <a:rPr lang="ko-KR" altLang="en-US" sz="2300">
                <a:latin typeface="+mn-ea"/>
                <a:ea typeface="+mn-ea"/>
              </a:rPr>
              <a:t>에 대해 </a:t>
            </a:r>
            <a:r>
              <a:rPr lang="en-US" altLang="ko-KR" sz="2300">
                <a:latin typeface="+mn-ea"/>
                <a:ea typeface="+mn-ea"/>
              </a:rPr>
              <a:t>1</a:t>
            </a:r>
            <a:r>
              <a:rPr lang="ko-KR" altLang="en-US" sz="2300">
                <a:latin typeface="+mn-ea"/>
                <a:ea typeface="+mn-ea"/>
              </a:rPr>
              <a:t>초 간격으로</a:t>
            </a:r>
            <a:endParaRPr lang="ko-KR" altLang="en-US" sz="230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300">
                <a:latin typeface="+mn-ea"/>
                <a:ea typeface="+mn-ea"/>
              </a:rPr>
              <a:t>   얻을 수 있는 연속적인 시계열 데이터이다</a:t>
            </a:r>
            <a:r>
              <a:rPr lang="en-US" altLang="ko-KR" sz="2300">
                <a:latin typeface="+mn-ea"/>
                <a:ea typeface="+mn-ea"/>
              </a:rPr>
              <a:t>.</a:t>
            </a:r>
            <a:endParaRPr lang="en-US" altLang="ko-KR" sz="2300">
              <a:latin typeface="+mn-ea"/>
              <a:ea typeface="+mn-ea"/>
            </a:endParaRPr>
          </a:p>
          <a:p>
            <a:pPr lvl="0">
              <a:defRPr/>
            </a:pPr>
            <a:endParaRPr lang="en-US" altLang="ko-KR" sz="230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2300"/>
              <a:t>✓  Feature에는 Analog 값과 사용자가 직접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입력할 수 있는 Parameter값, Characteristic      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map값, Discrete값이 있다.</a:t>
            </a:r>
            <a:endParaRPr lang="ko-KR" altLang="en-US" sz="2300"/>
          </a:p>
          <a:p>
            <a:pPr>
              <a:defRPr/>
            </a:pPr>
            <a:endParaRPr lang="ko-KR" altLang="en-US"/>
          </a:p>
        </p:txBody>
      </p:sp>
      <p:grpSp>
        <p:nvGrpSpPr>
          <p:cNvPr id="49" name=""/>
          <p:cNvGrpSpPr/>
          <p:nvPr/>
        </p:nvGrpSpPr>
        <p:grpSpPr>
          <a:xfrm rot="0">
            <a:off x="1335600" y="12041978"/>
            <a:ext cx="18713844" cy="896422"/>
            <a:chOff x="1932274" y="12082800"/>
            <a:chExt cx="18713844" cy="896422"/>
          </a:xfrm>
        </p:grpSpPr>
        <p:sp>
          <p:nvSpPr>
            <p:cNvPr id="41" name=""/>
            <p:cNvSpPr/>
            <p:nvPr/>
          </p:nvSpPr>
          <p:spPr>
            <a:xfrm>
              <a:off x="1932274" y="12122422"/>
              <a:ext cx="3808800" cy="856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28b2c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/>
              </a:pPr>
              <a:r>
                <a:rPr lang="ko-KR" altLang="en-US" sz="2500" b="1"/>
                <a:t>데이터 셋 준비</a:t>
              </a:r>
              <a:endParaRPr lang="ko-KR" altLang="en-US" sz="2500" b="1"/>
            </a:p>
          </p:txBody>
        </p:sp>
        <p:sp>
          <p:nvSpPr>
            <p:cNvPr id="42" name=""/>
            <p:cNvSpPr/>
            <p:nvPr/>
          </p:nvSpPr>
          <p:spPr>
            <a:xfrm>
              <a:off x="9335860" y="12082802"/>
              <a:ext cx="3810000" cy="857249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28b2c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/>
                <a:t>데이터 중요도 시각화</a:t>
              </a:r>
              <a:endParaRPr lang="ko-KR" altLang="en-US" sz="2500" b="1"/>
            </a:p>
          </p:txBody>
        </p:sp>
        <p:sp>
          <p:nvSpPr>
            <p:cNvPr id="45" name=""/>
            <p:cNvSpPr/>
            <p:nvPr/>
          </p:nvSpPr>
          <p:spPr>
            <a:xfrm>
              <a:off x="6504213" y="12212069"/>
              <a:ext cx="2013857" cy="5987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28b2c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3963650" y="12212069"/>
              <a:ext cx="2013857" cy="5987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28b2c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6836118" y="12082800"/>
              <a:ext cx="3810000" cy="857249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28b2c"/>
            </a:solidFill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/>
                <a:t>데이터 분석 결과</a:t>
              </a:r>
              <a:endParaRPr lang="ko-KR" altLang="en-US" sz="2500" b="1"/>
            </a:p>
          </p:txBody>
        </p:sp>
      </p:grpSp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666948" y="13090072"/>
            <a:ext cx="6480273" cy="8155440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14666948" y="21410500"/>
            <a:ext cx="6027968" cy="14095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/>
              <a:t>✓   Feature </a:t>
            </a:r>
            <a:r>
              <a:rPr lang="en-US" altLang="ko-KR" sz="2300"/>
              <a:t>importance</a:t>
            </a:r>
            <a:r>
              <a:rPr lang="ko-KR" altLang="en-US" sz="2300"/>
              <a:t>를 기반으로 선택된        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  Feature들은 Target value와 대부분   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  선형성을 가지고 있다.</a:t>
            </a:r>
            <a:endParaRPr lang="ko-KR" altLang="en-US" sz="2300"/>
          </a:p>
          <a:p>
            <a:pPr>
              <a:defRPr/>
            </a:pPr>
            <a:endParaRPr lang="ko-KR" altLang="en-US"/>
          </a:p>
        </p:txBody>
      </p:sp>
      <p:pic>
        <p:nvPicPr>
          <p:cNvPr id="55" name=""/>
          <p:cNvPicPr/>
          <p:nvPr/>
        </p:nvPicPr>
        <p:blipFill rotWithShape="1">
          <a:blip r:embed="rId8">
            <a:lum/>
          </a:blip>
          <a:srcRect/>
          <a:stretch>
            <a:fillRect/>
          </a:stretch>
        </p:blipFill>
        <p:spPr>
          <a:xfrm>
            <a:off x="7448300" y="13090072"/>
            <a:ext cx="6046941" cy="7408328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7448300" y="20447114"/>
            <a:ext cx="6027968" cy="141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/>
              <a:t>✓  Random Forest를 기반으로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 Feature Importance를 시각화한</a:t>
            </a:r>
            <a:endParaRPr lang="ko-KR" altLang="en-US" sz="2300"/>
          </a:p>
          <a:p>
            <a:pPr>
              <a:defRPr/>
            </a:pPr>
            <a:r>
              <a:rPr lang="ko-KR" altLang="en-US" sz="2300"/>
              <a:t>     산점도와 그래프</a:t>
            </a:r>
            <a:endParaRPr lang="ko-KR" altLang="en-US" sz="2300"/>
          </a:p>
          <a:p>
            <a:pPr>
              <a:defRPr/>
            </a:pPr>
            <a:endParaRPr lang="ko-KR" altLang="en-US"/>
          </a:p>
        </p:txBody>
      </p:sp>
      <p:grpSp>
        <p:nvGrpSpPr>
          <p:cNvPr id="64" name=""/>
          <p:cNvGrpSpPr/>
          <p:nvPr/>
        </p:nvGrpSpPr>
        <p:grpSpPr>
          <a:xfrm rot="0">
            <a:off x="652050" y="23217472"/>
            <a:ext cx="14781642" cy="4680000"/>
            <a:chOff x="652050" y="23217472"/>
            <a:chExt cx="14781642" cy="4680000"/>
          </a:xfrm>
        </p:grpSpPr>
        <p:pic>
          <p:nvPicPr>
            <p:cNvPr id="58" name=""/>
            <p:cNvPicPr/>
            <p:nvPr/>
          </p:nvPicPr>
          <p:blipFill rotWithShape="1">
            <a:blip r:embed="rId9">
              <a:lum/>
            </a:blip>
            <a:srcRect/>
            <a:stretch>
              <a:fillRect/>
            </a:stretch>
          </p:blipFill>
          <p:spPr>
            <a:xfrm>
              <a:off x="652050" y="23217472"/>
              <a:ext cx="7344000" cy="4680000"/>
            </a:xfrm>
            <a:prstGeom prst="rect">
              <a:avLst/>
            </a:prstGeom>
          </p:spPr>
        </p:pic>
        <p:pic>
          <p:nvPicPr>
            <p:cNvPr id="59" name=""/>
            <p:cNvPicPr/>
            <p:nvPr/>
          </p:nvPicPr>
          <p:blipFill rotWithShape="1">
            <a:blip r:embed="rId10">
              <a:lum/>
            </a:blip>
            <a:srcRect/>
            <a:stretch>
              <a:fillRect/>
            </a:stretch>
          </p:blipFill>
          <p:spPr>
            <a:xfrm>
              <a:off x="8089692" y="23217472"/>
              <a:ext cx="7344000" cy="4680000"/>
            </a:xfrm>
            <a:prstGeom prst="rect">
              <a:avLst/>
            </a:prstGeom>
          </p:spPr>
        </p:pic>
      </p:grpSp>
      <p:sp>
        <p:nvSpPr>
          <p:cNvPr id="61" name=""/>
          <p:cNvSpPr txBox="1"/>
          <p:nvPr/>
        </p:nvSpPr>
        <p:spPr>
          <a:xfrm>
            <a:off x="966106" y="27819458"/>
            <a:ext cx="6844393" cy="3631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62" name=""/>
          <p:cNvSpPr txBox="1"/>
          <p:nvPr/>
        </p:nvSpPr>
        <p:spPr>
          <a:xfrm>
            <a:off x="652050" y="27724230"/>
            <a:ext cx="6599465" cy="448818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500" b="0" i="0" u="none" strike="noStrike" mc:Ignorable="hp" hp:hslEmbossed="0"/>
              <a:t>Feature Selection </a:t>
            </a:r>
            <a:r>
              <a:rPr xmlns:mc="http://schemas.openxmlformats.org/markup-compatibility/2006" xmlns:hp="http://schemas.haansoft.com/office/presentation/8.0" sz="1500" b="0" i="0" u="none" strike="noStrike" mc:Ignorable="hp" hp:hslEmbossed="0"/>
              <a:t>전과 후 전체적인 모델의 </a:t>
            </a:r>
            <a:r>
              <a:rPr xmlns:mc="http://schemas.openxmlformats.org/markup-compatibility/2006" xmlns:hp="http://schemas.haansoft.com/office/presentation/8.0" lang="EN-US" sz="1500" b="0" i="0" u="none" strike="noStrike" mc:Ignorable="hp" hp:hslEmbossed="0"/>
              <a:t>RMSE </a:t>
            </a:r>
            <a:r>
              <a:rPr xmlns:mc="http://schemas.openxmlformats.org/markup-compatibility/2006" xmlns:hp="http://schemas.haansoft.com/office/presentation/8.0" sz="1500" b="0" i="0" u="none" strike="noStrike" mc:Ignorable="hp" hp:hslEmbossed="0"/>
              <a:t>비교 </a:t>
            </a:r>
            <a:r>
              <a:rPr xmlns:mc="http://schemas.openxmlformats.org/markup-compatibility/2006" xmlns:hp="http://schemas.haansoft.com/office/presentation/8.0" sz="1500" b="0" i="0" u="none" strike="noStrike" mc:Ignorable="hp" hp:hslEmbossed="0">
                <a:latin typeface="맑은 고딕"/>
              </a:rPr>
              <a:t>그래프</a:t>
            </a:r>
            <a:endParaRPr xmlns:mc="http://schemas.openxmlformats.org/markup-compatibility/2006" xmlns:hp="http://schemas.haansoft.com/office/presentation/8.0" sz="1500" b="0" i="0" u="none" strike="noStrike" mc:Ignorable="hp" hp:hslEmbossed="0">
              <a:latin typeface="맑은 고딕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8089692" y="27732650"/>
            <a:ext cx="7126740" cy="449922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defRPr/>
            </a:pPr>
            <a:r>
              <a:rPr xmlns:mc="http://schemas.openxmlformats.org/markup-compatibility/2006" xmlns:hp="http://schemas.haansoft.com/office/presentation/8.0" lang="EN-US" sz="1500" b="0" i="0" u="none" strike="noStrike" mc:Ignorable="hp" hp:hslEmbossed="0"/>
              <a:t>Feature Selection </a:t>
            </a:r>
            <a:r>
              <a:rPr xmlns:mc="http://schemas.openxmlformats.org/markup-compatibility/2006" xmlns:hp="http://schemas.haansoft.com/office/presentation/8.0" sz="1500" b="0" i="0" u="none" strike="noStrike" mc:Ignorable="hp" hp:hslEmbossed="0"/>
              <a:t>전과 후의 가장 좋은 성능을 가지는 모델 간의 비교</a:t>
            </a:r>
            <a:endParaRPr xmlns:mc="http://schemas.openxmlformats.org/markup-compatibility/2006" xmlns:hp="http://schemas.haansoft.com/office/presentation/8.0" sz="1500" b="0" i="0" u="none" strike="noStrike" mc:Ignorable="hp" hp:hslEmbossed="0"/>
          </a:p>
        </p:txBody>
      </p:sp>
      <p:sp>
        <p:nvSpPr>
          <p:cNvPr id="66" name=""/>
          <p:cNvSpPr txBox="1"/>
          <p:nvPr/>
        </p:nvSpPr>
        <p:spPr>
          <a:xfrm>
            <a:off x="15920346" y="22798416"/>
            <a:ext cx="4572000" cy="5669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결론</a:t>
            </a:r>
            <a:endParaRPr lang="ko-KR" altLang="en-US"/>
          </a:p>
          <a:p>
            <a:pPr>
              <a:defRPr/>
            </a:pPr>
            <a:r>
              <a:rPr lang="ko-KR" altLang="en-US" sz="2000"/>
              <a:t>✓ Feature Selection을 하고 난 후  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RMSE(낮을수록 좋음)가 기존보다  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많이 개선되었다.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✓ 가장 좋은 모델이 XgBoost에서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 Linear 회귀 모델로 바뀌었다.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이는 데이터 분석 결과 해당 데이터는   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 </a:t>
            </a:r>
            <a:r>
              <a:rPr lang="en-US" altLang="ko-KR" sz="2000"/>
              <a:t>Linear</a:t>
            </a:r>
            <a:r>
              <a:rPr lang="ko-KR" altLang="en-US" sz="2000"/>
              <a:t> 모델이 더 적합한 데이터임을  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 알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</a:t>
            </a:r>
            <a:r>
              <a:rPr lang="ko-KR" altLang="en-US" sz="2500" b="1"/>
              <a:t>향후효과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✓  TBM에서 CBM 방식의 기계 보수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 방식의 근거가 될 수 있다.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✓  Attention기반의 Transformer등 최신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딥러닝 모델을 적용하여 더 좋은   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     결과가 기대된다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260</ep:Words>
  <ep:PresentationFormat>사용자 지정</ep:PresentationFormat>
  <ep:Paragraphs>39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테마</vt:lpstr>
      <vt:lpstr>슬라이드 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2019-07-31T07:36:11.000</dcterms:created>
  <dc:creator>user</dc:creator>
  <cp:lastModifiedBy>gold1</cp:lastModifiedBy>
  <dcterms:modified xsi:type="dcterms:W3CDTF">2022-10-06T12:53:18.112</dcterms:modified>
  <cp:revision>49</cp:revision>
  <dc:title>PowerPoint 프레젠테이션</dc:title>
  <cp:version>0906.0100.01</cp:version>
</cp:coreProperties>
</file>